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85" r:id="rId3"/>
    <p:sldId id="286" r:id="rId4"/>
    <p:sldId id="257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59" r:id="rId13"/>
    <p:sldId id="258" r:id="rId14"/>
    <p:sldId id="267" r:id="rId15"/>
    <p:sldId id="321" r:id="rId16"/>
    <p:sldId id="324" r:id="rId17"/>
    <p:sldId id="270" r:id="rId18"/>
    <p:sldId id="268" r:id="rId19"/>
    <p:sldId id="271" r:id="rId20"/>
    <p:sldId id="272" r:id="rId21"/>
    <p:sldId id="273" r:id="rId22"/>
    <p:sldId id="274" r:id="rId23"/>
    <p:sldId id="275" r:id="rId24"/>
    <p:sldId id="277" r:id="rId25"/>
    <p:sldId id="296" r:id="rId26"/>
    <p:sldId id="279" r:id="rId27"/>
    <p:sldId id="280" r:id="rId28"/>
    <p:sldId id="281" r:id="rId29"/>
    <p:sldId id="282" r:id="rId30"/>
    <p:sldId id="328" r:id="rId31"/>
    <p:sldId id="329" r:id="rId32"/>
    <p:sldId id="283" r:id="rId33"/>
    <p:sldId id="284" r:id="rId34"/>
    <p:sldId id="325" r:id="rId35"/>
    <p:sldId id="304" r:id="rId36"/>
    <p:sldId id="308" r:id="rId37"/>
    <p:sldId id="307" r:id="rId38"/>
    <p:sldId id="309" r:id="rId39"/>
    <p:sldId id="310" r:id="rId40"/>
    <p:sldId id="313" r:id="rId41"/>
    <p:sldId id="311" r:id="rId42"/>
    <p:sldId id="305" r:id="rId43"/>
    <p:sldId id="314" r:id="rId44"/>
    <p:sldId id="315" r:id="rId45"/>
    <p:sldId id="316" r:id="rId46"/>
    <p:sldId id="302" r:id="rId47"/>
    <p:sldId id="317" r:id="rId48"/>
    <p:sldId id="318" r:id="rId49"/>
    <p:sldId id="319" r:id="rId50"/>
    <p:sldId id="320" r:id="rId51"/>
    <p:sldId id="323" r:id="rId52"/>
    <p:sldId id="287" r:id="rId53"/>
    <p:sldId id="289" r:id="rId54"/>
    <p:sldId id="291" r:id="rId55"/>
    <p:sldId id="293" r:id="rId56"/>
    <p:sldId id="294" r:id="rId57"/>
    <p:sldId id="298" r:id="rId58"/>
    <p:sldId id="297" r:id="rId59"/>
    <p:sldId id="292" r:id="rId60"/>
    <p:sldId id="288" r:id="rId61"/>
    <p:sldId id="290" r:id="rId62"/>
    <p:sldId id="326" r:id="rId63"/>
    <p:sldId id="327" r:id="rId64"/>
    <p:sldId id="301" r:id="rId65"/>
    <p:sldId id="33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/>
    <p:restoredTop sz="94643"/>
  </p:normalViewPr>
  <p:slideViewPr>
    <p:cSldViewPr snapToGrid="0" snapToObjects="1">
      <p:cViewPr>
        <p:scale>
          <a:sx n="114" d="100"/>
          <a:sy n="114" d="100"/>
        </p:scale>
        <p:origin x="3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11EB-300D-0F43-ACDF-DEEEE1D82812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E8CF5-301D-DD48-9279-E94521C8A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in the news,</a:t>
            </a:r>
            <a:r>
              <a:rPr lang="is-IS" baseline="0" dirty="0" smtClean="0"/>
              <a:t> amazon books, universities and online courses,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/ml-engine/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research.googleblog.com</a:t>
            </a:r>
            <a:r>
              <a:rPr lang="en-US" dirty="0" smtClean="0"/>
              <a:t>/2016/06/wide-deep-learning-better-together-</a:t>
            </a:r>
            <a:r>
              <a:rPr lang="en-US" dirty="0" err="1" smtClean="0"/>
              <a:t>with.html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/speech/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2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docs.aws.amazon.com</a:t>
            </a:r>
            <a:r>
              <a:rPr lang="en-US" dirty="0" smtClean="0"/>
              <a:t>/machine-learning/latest/dg/types-of-ml-</a:t>
            </a:r>
            <a:r>
              <a:rPr lang="en-US" dirty="0" err="1" smtClean="0"/>
              <a:t>models.html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4E576-FA94-6740-AAD0-CDE57CC96F80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B63A-066A-5B4A-8C92-0A9D0862D98C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C89F-256C-5740-98EB-228F6D2F778D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0173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51816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982"/>
            <a:ext cx="2743200" cy="365125"/>
          </a:xfrm>
        </p:spPr>
        <p:txBody>
          <a:bodyPr/>
          <a:lstStyle/>
          <a:p>
            <a:fld id="{725F174C-890E-1D47-A6A1-9FAE8A84307D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98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86982"/>
            <a:ext cx="2743200" cy="365125"/>
          </a:xfrm>
        </p:spPr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4937-7078-9946-BCC3-C6C1CDD86706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239-3F6D-CF44-9736-0EDCE110AD99}" type="datetime1">
              <a:rPr lang="fi-FI" smtClean="0"/>
              <a:t>31.7.2017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9D73-6978-F14D-BF1F-F26219B5952F}" type="datetime1">
              <a:rPr lang="fi-FI" smtClean="0"/>
              <a:t>31.7.2017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4C6-6EAA-0B42-8B6E-FE6C8AC561B9}" type="datetime1">
              <a:rPr lang="fi-FI" smtClean="0"/>
              <a:t>31.7.2017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C314-DF03-0C45-AACB-F0C4E8979F79}" type="datetime1">
              <a:rPr lang="fi-FI" smtClean="0"/>
              <a:t>31.7.2017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DC59-195B-DE4F-A6C6-AD167BC3128C}" type="datetime1">
              <a:rPr lang="fi-FI" smtClean="0"/>
              <a:t>31.7.2017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6726-C122-EC4E-9991-F111B5913C66}" type="datetime1">
              <a:rPr lang="fi-FI" smtClean="0"/>
              <a:t>31.7.2017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B45DA-21DD-6E4E-9F78-3110DEEBDB86}" type="datetime1">
              <a:rPr lang="fi-FI" smtClean="0"/>
              <a:t>31.7.2017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Relationship Id="rId3" Type="http://schemas.openxmlformats.org/officeDocument/2006/relationships/image" Target="../media/image3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4" Type="http://schemas.openxmlformats.org/officeDocument/2006/relationships/image" Target="../media/image40.tiff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hyperlink" Target="https://cloud.google.com/products/machine-learn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Short Tour of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Mathioudakis</a:t>
            </a:r>
          </a:p>
          <a:p>
            <a:r>
              <a:rPr lang="en-US" dirty="0" smtClean="0"/>
              <a:t>Covve, Athens, 2017-08-02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5453959"/>
            <a:ext cx="1981201" cy="7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‘machine’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do we need the machines?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make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automated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efficient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big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complex models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43" y="1260249"/>
            <a:ext cx="7937500" cy="1431186"/>
          </a:xfrm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3" y="3242872"/>
            <a:ext cx="2947141" cy="306993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1972" y="3190213"/>
            <a:ext cx="46064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task: complete the sentence</a:t>
            </a:r>
            <a:endParaRPr lang="en-US" sz="2000" dirty="0"/>
          </a:p>
          <a:p>
            <a:pPr algn="ctr"/>
            <a:r>
              <a:rPr lang="en-US" sz="2000" dirty="0" smtClean="0"/>
              <a:t>language is complex</a:t>
            </a:r>
            <a:endParaRPr lang="en-US" sz="2000" dirty="0"/>
          </a:p>
          <a:p>
            <a:pPr algn="ctr"/>
            <a:r>
              <a:rPr lang="en-US" sz="2000" dirty="0" smtClean="0"/>
              <a:t>basic rules (syntax and grammar)</a:t>
            </a:r>
          </a:p>
          <a:p>
            <a:pPr algn="ctr"/>
            <a:r>
              <a:rPr lang="en-US" sz="2000" i="1" dirty="0" smtClean="0"/>
              <a:t>do not </a:t>
            </a:r>
            <a:r>
              <a:rPr lang="en-US" sz="2000" dirty="0" smtClean="0"/>
              <a:t>suffice for good predictions</a:t>
            </a:r>
          </a:p>
          <a:p>
            <a:pPr algn="ctr"/>
            <a:r>
              <a:rPr lang="en-US" sz="2000" dirty="0" smtClean="0"/>
              <a:t>requires complex models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 smtClean="0"/>
              <a:t>data</a:t>
            </a:r>
          </a:p>
          <a:p>
            <a:pPr algn="ctr"/>
            <a:r>
              <a:rPr lang="en-US" sz="2000" dirty="0" smtClean="0"/>
              <a:t>millions/billions of sentences/queries</a:t>
            </a:r>
          </a:p>
          <a:p>
            <a:pPr algn="ctr"/>
            <a:r>
              <a:rPr lang="en-US" sz="2000" dirty="0" smtClean="0"/>
              <a:t>user features</a:t>
            </a:r>
          </a:p>
          <a:p>
            <a:pPr algn="ctr"/>
            <a:r>
              <a:rPr lang="en-US" sz="2000" dirty="0" smtClean="0"/>
              <a:t>session attributes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78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12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inference / training / fitting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80340" y="5031726"/>
            <a:ext cx="524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much we believe that something is true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tasks: regression, classification, clustering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3466"/>
            <a:ext cx="10515600" cy="110021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how much we believe that something is true</a:t>
            </a:r>
            <a:endParaRPr lang="en-US" sz="36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u="sng" dirty="0" smtClean="0"/>
              <a:t>GIVEN</a:t>
            </a:r>
            <a:r>
              <a:rPr lang="en-US" sz="3600" dirty="0" smtClean="0"/>
              <a:t> some information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4831" y="4912257"/>
            <a:ext cx="574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 smtClean="0"/>
              <a:t>: impossible	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: certain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117576"/>
            <a:ext cx="3242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VERY IMPORTANT!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9085290">
            <a:off x="3555947" y="3535052"/>
            <a:ext cx="467833" cy="350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7340" y="1552358"/>
            <a:ext cx="233916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‘proposition’</a:t>
            </a:r>
            <a:endParaRPr lang="en-US" sz="3200" dirty="0"/>
          </a:p>
        </p:txBody>
      </p: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8314660" y="2137133"/>
            <a:ext cx="542261" cy="2658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07220" y="1784195"/>
            <a:ext cx="3066585" cy="3746810"/>
            <a:chOff x="4204010" y="1929161"/>
            <a:chExt cx="3066585" cy="3746810"/>
          </a:xfrm>
        </p:grpSpPr>
        <p:sp>
          <p:nvSpPr>
            <p:cNvPr id="6" name="Can 5"/>
            <p:cNvSpPr/>
            <p:nvPr/>
          </p:nvSpPr>
          <p:spPr>
            <a:xfrm>
              <a:off x="4204010" y="1929161"/>
              <a:ext cx="3066585" cy="3746810"/>
            </a:xfrm>
            <a:prstGeom prst="can">
              <a:avLst>
                <a:gd name="adj" fmla="val 61091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285567" y="4912113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95483" y="2068361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83173" y="4198563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70950" y="2973811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85568" y="2258122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567132" y="2813155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632633" y="3125127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95354" y="409249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024320" y="2659472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378262" y="4243170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62387" y="466864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735101" y="3735656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37096" y="4844277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553305" y="5177884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364424" y="373565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7580" y="2717919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390785" y="4630672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61601" y="323924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5398" y="2112857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548642" y="252453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519487" y="2484895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032903" y="237607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737302" y="231141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415667" y="253563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988204" y="2991574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168697" y="333065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297" y="3398469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364781" y="3210984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465149" y="3201090"/>
            <a:ext cx="40478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 ball drops out of the box</a:t>
            </a:r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b="1" dirty="0" smtClean="0"/>
              <a:t>it is green</a:t>
            </a:r>
          </a:p>
        </p:txBody>
      </p:sp>
    </p:spTree>
    <p:extLst>
      <p:ext uri="{BB962C8B-B14F-4D97-AF65-F5344CB8AC3E}">
        <p14:creationId xmlns:p14="http://schemas.microsoft.com/office/powerpoint/2010/main" val="83258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259" y="2848871"/>
            <a:ext cx="4874941" cy="78642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this shape is ‘1’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57961" y="2450348"/>
            <a:ext cx="430644" cy="1583473"/>
          </a:xfrm>
          <a:custGeom>
            <a:avLst/>
            <a:gdLst>
              <a:gd name="connsiteX0" fmla="*/ 0 w 430644"/>
              <a:gd name="connsiteY0" fmla="*/ 490654 h 1583473"/>
              <a:gd name="connsiteX1" fmla="*/ 22303 w 430644"/>
              <a:gd name="connsiteY1" fmla="*/ 423747 h 1583473"/>
              <a:gd name="connsiteX2" fmla="*/ 66907 w 430644"/>
              <a:gd name="connsiteY2" fmla="*/ 334537 h 1583473"/>
              <a:gd name="connsiteX3" fmla="*/ 100361 w 430644"/>
              <a:gd name="connsiteY3" fmla="*/ 256478 h 1583473"/>
              <a:gd name="connsiteX4" fmla="*/ 111512 w 430644"/>
              <a:gd name="connsiteY4" fmla="*/ 223025 h 1583473"/>
              <a:gd name="connsiteX5" fmla="*/ 133815 w 430644"/>
              <a:gd name="connsiteY5" fmla="*/ 189571 h 1583473"/>
              <a:gd name="connsiteX6" fmla="*/ 156117 w 430644"/>
              <a:gd name="connsiteY6" fmla="*/ 144966 h 1583473"/>
              <a:gd name="connsiteX7" fmla="*/ 189571 w 430644"/>
              <a:gd name="connsiteY7" fmla="*/ 111512 h 1583473"/>
              <a:gd name="connsiteX8" fmla="*/ 211873 w 430644"/>
              <a:gd name="connsiteY8" fmla="*/ 78059 h 1583473"/>
              <a:gd name="connsiteX9" fmla="*/ 245327 w 430644"/>
              <a:gd name="connsiteY9" fmla="*/ 11151 h 1583473"/>
              <a:gd name="connsiteX10" fmla="*/ 278781 w 430644"/>
              <a:gd name="connsiteY10" fmla="*/ 0 h 1583473"/>
              <a:gd name="connsiteX11" fmla="*/ 289932 w 430644"/>
              <a:gd name="connsiteY11" fmla="*/ 33454 h 1583473"/>
              <a:gd name="connsiteX12" fmla="*/ 323386 w 430644"/>
              <a:gd name="connsiteY12" fmla="*/ 100361 h 1583473"/>
              <a:gd name="connsiteX13" fmla="*/ 323386 w 430644"/>
              <a:gd name="connsiteY13" fmla="*/ 669073 h 1583473"/>
              <a:gd name="connsiteX14" fmla="*/ 334537 w 430644"/>
              <a:gd name="connsiteY14" fmla="*/ 724829 h 1583473"/>
              <a:gd name="connsiteX15" fmla="*/ 356839 w 430644"/>
              <a:gd name="connsiteY15" fmla="*/ 825190 h 1583473"/>
              <a:gd name="connsiteX16" fmla="*/ 379142 w 430644"/>
              <a:gd name="connsiteY16" fmla="*/ 959005 h 1583473"/>
              <a:gd name="connsiteX17" fmla="*/ 390293 w 430644"/>
              <a:gd name="connsiteY17" fmla="*/ 1003610 h 1583473"/>
              <a:gd name="connsiteX18" fmla="*/ 412595 w 430644"/>
              <a:gd name="connsiteY18" fmla="*/ 1126273 h 1583473"/>
              <a:gd name="connsiteX19" fmla="*/ 423746 w 430644"/>
              <a:gd name="connsiteY19" fmla="*/ 1583473 h 158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0644" h="1583473">
                <a:moveTo>
                  <a:pt x="0" y="490654"/>
                </a:moveTo>
                <a:cubicBezTo>
                  <a:pt x="7434" y="468352"/>
                  <a:pt x="13042" y="445355"/>
                  <a:pt x="22303" y="423747"/>
                </a:cubicBezTo>
                <a:cubicBezTo>
                  <a:pt x="35399" y="393189"/>
                  <a:pt x="58843" y="366791"/>
                  <a:pt x="66907" y="334537"/>
                </a:cubicBezTo>
                <a:cubicBezTo>
                  <a:pt x="90117" y="241703"/>
                  <a:pt x="61856" y="333489"/>
                  <a:pt x="100361" y="256478"/>
                </a:cubicBezTo>
                <a:cubicBezTo>
                  <a:pt x="105618" y="245965"/>
                  <a:pt x="106255" y="233538"/>
                  <a:pt x="111512" y="223025"/>
                </a:cubicBezTo>
                <a:cubicBezTo>
                  <a:pt x="117506" y="211038"/>
                  <a:pt x="127166" y="201207"/>
                  <a:pt x="133815" y="189571"/>
                </a:cubicBezTo>
                <a:cubicBezTo>
                  <a:pt x="142062" y="175138"/>
                  <a:pt x="146455" y="158493"/>
                  <a:pt x="156117" y="144966"/>
                </a:cubicBezTo>
                <a:cubicBezTo>
                  <a:pt x="165283" y="132133"/>
                  <a:pt x="179475" y="123627"/>
                  <a:pt x="189571" y="111512"/>
                </a:cubicBezTo>
                <a:cubicBezTo>
                  <a:pt x="198151" y="101216"/>
                  <a:pt x="205879" y="90046"/>
                  <a:pt x="211873" y="78059"/>
                </a:cubicBezTo>
                <a:cubicBezTo>
                  <a:pt x="225340" y="51126"/>
                  <a:pt x="218698" y="32454"/>
                  <a:pt x="245327" y="11151"/>
                </a:cubicBezTo>
                <a:cubicBezTo>
                  <a:pt x="254506" y="3808"/>
                  <a:pt x="267630" y="3717"/>
                  <a:pt x="278781" y="0"/>
                </a:cubicBezTo>
                <a:cubicBezTo>
                  <a:pt x="282498" y="11151"/>
                  <a:pt x="284675" y="22940"/>
                  <a:pt x="289932" y="33454"/>
                </a:cubicBezTo>
                <a:cubicBezTo>
                  <a:pt x="333170" y="119933"/>
                  <a:pt x="295352" y="16266"/>
                  <a:pt x="323386" y="100361"/>
                </a:cubicBezTo>
                <a:cubicBezTo>
                  <a:pt x="304608" y="363229"/>
                  <a:pt x="305082" y="284707"/>
                  <a:pt x="323386" y="669073"/>
                </a:cubicBezTo>
                <a:cubicBezTo>
                  <a:pt x="324288" y="688005"/>
                  <a:pt x="330426" y="706327"/>
                  <a:pt x="334537" y="724829"/>
                </a:cubicBezTo>
                <a:cubicBezTo>
                  <a:pt x="350494" y="796637"/>
                  <a:pt x="342424" y="743504"/>
                  <a:pt x="356839" y="825190"/>
                </a:cubicBezTo>
                <a:cubicBezTo>
                  <a:pt x="364698" y="869722"/>
                  <a:pt x="368175" y="915135"/>
                  <a:pt x="379142" y="959005"/>
                </a:cubicBezTo>
                <a:cubicBezTo>
                  <a:pt x="382859" y="973873"/>
                  <a:pt x="387773" y="988493"/>
                  <a:pt x="390293" y="1003610"/>
                </a:cubicBezTo>
                <a:cubicBezTo>
                  <a:pt x="411308" y="1129701"/>
                  <a:pt x="388670" y="1054499"/>
                  <a:pt x="412595" y="1126273"/>
                </a:cubicBezTo>
                <a:cubicBezTo>
                  <a:pt x="445133" y="1321508"/>
                  <a:pt x="423746" y="1170571"/>
                  <a:pt x="423746" y="1583473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17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624460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</a:t>
            </a:r>
            <a:r>
              <a:rPr lang="en-US" sz="2400" dirty="0" smtClean="0"/>
              <a:t>propositions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8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2752"/>
            <a:ext cx="10515600" cy="9513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probability that a dose of </a:t>
            </a:r>
            <a:r>
              <a:rPr lang="en-US" i="1" dirty="0" smtClean="0"/>
              <a:t>300mg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drops temperature more than </a:t>
            </a:r>
            <a:r>
              <a:rPr lang="en-US" i="1" dirty="0" smtClean="0"/>
              <a:t>2C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00948"/>
            <a:ext cx="5074591" cy="4228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4233" y="1951707"/>
            <a:ext cx="5730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temp. drop &gt; 2C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dose = 300 mg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7030A0"/>
                </a:solidFill>
              </a:rPr>
              <a:t>model</a:t>
            </a:r>
            <a:r>
              <a:rPr lang="en-US" sz="2800" dirty="0" smtClean="0"/>
              <a:t> (see figure)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6912" y="4784656"/>
            <a:ext cx="667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P(</a:t>
            </a:r>
            <a:r>
              <a:rPr lang="en-US" sz="2800" dirty="0" smtClean="0">
                <a:solidFill>
                  <a:schemeClr val="accent2"/>
                </a:solidFill>
              </a:rPr>
              <a:t>temp. drop &gt; 2C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6"/>
                </a:solidFill>
              </a:rPr>
              <a:t>dose = 300 mg</a:t>
            </a:r>
            <a:r>
              <a:rPr lang="en-US" sz="2800" dirty="0" smtClean="0"/>
              <a:t> ; </a:t>
            </a:r>
            <a:r>
              <a:rPr lang="en-US" sz="2800" dirty="0" smtClean="0">
                <a:solidFill>
                  <a:srgbClr val="7030A0"/>
                </a:solidFill>
              </a:rPr>
              <a:t>model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825023" y="5560827"/>
            <a:ext cx="252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given information</a:t>
            </a:r>
            <a:endParaRPr lang="en-US" sz="2400" dirty="0"/>
          </a:p>
        </p:txBody>
      </p:sp>
      <p:sp>
        <p:nvSpPr>
          <p:cNvPr id="12" name="Left Brace 11"/>
          <p:cNvSpPr/>
          <p:nvPr/>
        </p:nvSpPr>
        <p:spPr>
          <a:xfrm rot="16200000">
            <a:off x="9952075" y="3902148"/>
            <a:ext cx="297712" cy="31685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07579" y="4090255"/>
            <a:ext cx="162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proposition</a:t>
            </a:r>
            <a:endParaRPr lang="en-US" sz="14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6807122" y="3564196"/>
            <a:ext cx="293139" cy="233916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01578" y="6273358"/>
            <a:ext cx="818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value for </a:t>
            </a:r>
            <a:r>
              <a:rPr lang="en-US" sz="2800" smtClean="0"/>
              <a:t>this probability </a:t>
            </a:r>
            <a:r>
              <a:rPr lang="en-US" sz="2800" dirty="0" smtClean="0"/>
              <a:t>is provided by the model!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2268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</a:t>
            </a:r>
            <a:r>
              <a:rPr lang="en-US" sz="2400" dirty="0" smtClean="0"/>
              <a:t>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2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part 1: machine-learning algorithms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basic concepts and the ML pipeline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algorithms</a:t>
            </a:r>
          </a:p>
          <a:p>
            <a:pPr algn="l"/>
            <a:r>
              <a:rPr lang="en-US" dirty="0" smtClean="0"/>
              <a:t>part 2: platforms and software</a:t>
            </a:r>
          </a:p>
          <a:p>
            <a:pPr algn="l"/>
            <a:r>
              <a:rPr lang="en-US" dirty="0" smtClean="0"/>
              <a:t>part 3: hands-on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4901" y="1646115"/>
            <a:ext cx="76670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consider models where temperature drops</a:t>
            </a:r>
          </a:p>
          <a:p>
            <a:pPr algn="ctr"/>
            <a:r>
              <a:rPr lang="en-US" sz="2400" dirty="0" smtClean="0"/>
              <a:t>exponentially with dose</a:t>
            </a:r>
          </a:p>
          <a:p>
            <a:pPr algn="ctr"/>
            <a:r>
              <a:rPr lang="en-US" sz="2400" dirty="0" smtClean="0"/>
              <a:t>drop : dose</a:t>
            </a:r>
            <a:r>
              <a:rPr lang="en-US" sz="2400" baseline="30000" dirty="0" smtClean="0"/>
              <a:t>-k</a:t>
            </a:r>
            <a:r>
              <a:rPr lang="en-US" sz="2400" dirty="0" smtClean="0"/>
              <a:t> and error up to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what is the probability that the right model is M1 / M2 / </a:t>
            </a:r>
            <a:r>
              <a:rPr lang="is-IS" sz="2400" dirty="0" smtClean="0">
                <a:solidFill>
                  <a:schemeClr val="accent1"/>
                </a:solidFill>
              </a:rPr>
              <a:t>… 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2242" y="3639838"/>
            <a:ext cx="6751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k from -5 to + 5 and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from -2 to +2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725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9591" y="1437387"/>
            <a:ext cx="7389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 ( </a:t>
            </a:r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;  </a:t>
            </a:r>
            <a:r>
              <a:rPr lang="en-US" sz="2800" dirty="0" smtClean="0">
                <a:solidFill>
                  <a:srgbClr val="7030A0"/>
                </a:solidFill>
              </a:rPr>
              <a:t>k in [-5, + 5],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in [-2, +2] 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dirty="0" smtClean="0"/>
              <a:t>p (  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  |   </a:t>
            </a:r>
            <a:r>
              <a:rPr lang="en-US" sz="2800" dirty="0" smtClean="0">
                <a:solidFill>
                  <a:schemeClr val="accent6"/>
                </a:solidFill>
              </a:rPr>
              <a:t>D  </a:t>
            </a:r>
            <a:r>
              <a:rPr lang="en-US" sz="2800" dirty="0" smtClean="0"/>
              <a:t>;    </a:t>
            </a:r>
            <a:r>
              <a:rPr lang="en-US" sz="2800" dirty="0" smtClean="0">
                <a:solidFill>
                  <a:srgbClr val="7030A0"/>
                </a:solidFill>
              </a:rPr>
              <a:t>I   </a:t>
            </a:r>
            <a:r>
              <a:rPr lang="en-US" sz="2800" dirty="0" smtClean="0"/>
              <a:t>)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from Bayes’ Rule, this is proportional to</a:t>
            </a:r>
            <a:endParaRPr lang="en-US" sz="2800" dirty="0"/>
          </a:p>
          <a:p>
            <a:pPr algn="ctr"/>
            <a:r>
              <a:rPr lang="en-US" sz="2800" dirty="0" smtClean="0"/>
              <a:t>p(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;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  x  p(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50195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likelihood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81461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4395" y="4993159"/>
            <a:ext cx="7060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choose the model of maximum probability</a:t>
            </a:r>
          </a:p>
          <a:p>
            <a:pPr algn="ctr"/>
            <a:r>
              <a:rPr lang="en-US" sz="2800" dirty="0" smtClean="0"/>
              <a:t>(do we have to?)</a:t>
            </a:r>
          </a:p>
        </p:txBody>
      </p:sp>
    </p:spTree>
    <p:extLst>
      <p:ext uri="{BB962C8B-B14F-4D97-AF65-F5344CB8AC3E}">
        <p14:creationId xmlns:p14="http://schemas.microsoft.com/office/powerpoint/2010/main" val="1006834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 – the Bayesian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590177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384836" y="2973406"/>
              <a:ext cx="593456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861976" y="2579297"/>
              <a:ext cx="1405395" cy="1020609"/>
              <a:chOff x="5461731" y="3217669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5724126" y="3217669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606661" y="3348803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61731" y="3493998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what follows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24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tasks: regression, classification, clustering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dp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Y </a:t>
            </a:r>
            <a:r>
              <a:rPr lang="en-US" dirty="0" smtClean="0">
                <a:solidFill>
                  <a:schemeClr val="accent1"/>
                </a:solidFill>
              </a:rPr>
              <a:t>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real-valued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5833"/>
            <a:ext cx="4539717" cy="3783097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603777" y="4537185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ED7D31"/>
                </a:solidFill>
              </a:rPr>
              <a:t>X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2521" y="3221466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4472C4"/>
                </a:solidFill>
              </a:rPr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2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regression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2" y="1172367"/>
            <a:ext cx="3473297" cy="28944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27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03766" y="1499190"/>
            <a:ext cx="2275368" cy="210524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8698" y="1385771"/>
            <a:ext cx="1548808" cy="22186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0214" y="4437812"/>
            <a:ext cx="19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regression</a:t>
            </a:r>
          </a:p>
          <a:p>
            <a:pPr algn="ctr"/>
            <a:r>
              <a:rPr lang="en-US" dirty="0" smtClean="0"/>
              <a:t>line + error</a:t>
            </a:r>
            <a:endParaRPr lang="en-US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60" y="1172367"/>
            <a:ext cx="3473297" cy="28944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12512" y="4437812"/>
            <a:ext cx="300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segmented regression</a:t>
            </a:r>
          </a:p>
          <a:p>
            <a:pPr algn="ctr"/>
            <a:r>
              <a:rPr lang="en-US" dirty="0" smtClean="0"/>
              <a:t>k segments + errors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33507" y="1487902"/>
            <a:ext cx="489098" cy="3669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22605" y="1854827"/>
            <a:ext cx="340242" cy="54813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62847" y="2402958"/>
            <a:ext cx="333153" cy="9356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3338623"/>
            <a:ext cx="900223" cy="19395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172367"/>
            <a:ext cx="3473297" cy="28944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39964" y="4437812"/>
            <a:ext cx="261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regression</a:t>
            </a:r>
          </a:p>
          <a:p>
            <a:pPr algn="ctr"/>
            <a:r>
              <a:rPr lang="en-US" dirty="0" smtClean="0"/>
              <a:t>curve + error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8896574" y="1516828"/>
            <a:ext cx="2205318" cy="2066179"/>
          </a:xfrm>
          <a:custGeom>
            <a:avLst/>
            <a:gdLst>
              <a:gd name="connsiteX0" fmla="*/ 0 w 2205318"/>
              <a:gd name="connsiteY0" fmla="*/ 0 h 2066179"/>
              <a:gd name="connsiteX1" fmla="*/ 215153 w 2205318"/>
              <a:gd name="connsiteY1" fmla="*/ 43031 h 2066179"/>
              <a:gd name="connsiteX2" fmla="*/ 322730 w 2205318"/>
              <a:gd name="connsiteY2" fmla="*/ 139850 h 2066179"/>
              <a:gd name="connsiteX3" fmla="*/ 355002 w 2205318"/>
              <a:gd name="connsiteY3" fmla="*/ 247426 h 2066179"/>
              <a:gd name="connsiteX4" fmla="*/ 580913 w 2205318"/>
              <a:gd name="connsiteY4" fmla="*/ 537883 h 2066179"/>
              <a:gd name="connsiteX5" fmla="*/ 710005 w 2205318"/>
              <a:gd name="connsiteY5" fmla="*/ 623944 h 2066179"/>
              <a:gd name="connsiteX6" fmla="*/ 742278 w 2205318"/>
              <a:gd name="connsiteY6" fmla="*/ 763793 h 2066179"/>
              <a:gd name="connsiteX7" fmla="*/ 968188 w 2205318"/>
              <a:gd name="connsiteY7" fmla="*/ 1161826 h 2066179"/>
              <a:gd name="connsiteX8" fmla="*/ 968188 w 2205318"/>
              <a:gd name="connsiteY8" fmla="*/ 1463040 h 2066179"/>
              <a:gd name="connsiteX9" fmla="*/ 1065007 w 2205318"/>
              <a:gd name="connsiteY9" fmla="*/ 1624405 h 2066179"/>
              <a:gd name="connsiteX10" fmla="*/ 1420010 w 2205318"/>
              <a:gd name="connsiteY10" fmla="*/ 1828800 h 2066179"/>
              <a:gd name="connsiteX11" fmla="*/ 1721224 w 2205318"/>
              <a:gd name="connsiteY11" fmla="*/ 2011680 h 2066179"/>
              <a:gd name="connsiteX12" fmla="*/ 2043953 w 2205318"/>
              <a:gd name="connsiteY12" fmla="*/ 2065468 h 2066179"/>
              <a:gd name="connsiteX13" fmla="*/ 2205318 w 2205318"/>
              <a:gd name="connsiteY13" fmla="*/ 2043953 h 206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5318" h="2066179">
                <a:moveTo>
                  <a:pt x="0" y="0"/>
                </a:moveTo>
                <a:cubicBezTo>
                  <a:pt x="80682" y="9861"/>
                  <a:pt x="161365" y="19723"/>
                  <a:pt x="215153" y="43031"/>
                </a:cubicBezTo>
                <a:cubicBezTo>
                  <a:pt x="268941" y="66339"/>
                  <a:pt x="299422" y="105784"/>
                  <a:pt x="322730" y="139850"/>
                </a:cubicBezTo>
                <a:cubicBezTo>
                  <a:pt x="346038" y="173916"/>
                  <a:pt x="311972" y="181087"/>
                  <a:pt x="355002" y="247426"/>
                </a:cubicBezTo>
                <a:cubicBezTo>
                  <a:pt x="398032" y="313765"/>
                  <a:pt x="521746" y="475130"/>
                  <a:pt x="580913" y="537883"/>
                </a:cubicBezTo>
                <a:cubicBezTo>
                  <a:pt x="640080" y="600636"/>
                  <a:pt x="683111" y="586292"/>
                  <a:pt x="710005" y="623944"/>
                </a:cubicBezTo>
                <a:cubicBezTo>
                  <a:pt x="736899" y="661596"/>
                  <a:pt x="699248" y="674146"/>
                  <a:pt x="742278" y="763793"/>
                </a:cubicBezTo>
                <a:cubicBezTo>
                  <a:pt x="785309" y="853440"/>
                  <a:pt x="930536" y="1045285"/>
                  <a:pt x="968188" y="1161826"/>
                </a:cubicBezTo>
                <a:cubicBezTo>
                  <a:pt x="1005840" y="1278367"/>
                  <a:pt x="952052" y="1385944"/>
                  <a:pt x="968188" y="1463040"/>
                </a:cubicBezTo>
                <a:cubicBezTo>
                  <a:pt x="984324" y="1540136"/>
                  <a:pt x="989703" y="1563445"/>
                  <a:pt x="1065007" y="1624405"/>
                </a:cubicBezTo>
                <a:cubicBezTo>
                  <a:pt x="1140311" y="1685365"/>
                  <a:pt x="1310641" y="1764254"/>
                  <a:pt x="1420010" y="1828800"/>
                </a:cubicBezTo>
                <a:cubicBezTo>
                  <a:pt x="1529379" y="1893346"/>
                  <a:pt x="1617234" y="1972235"/>
                  <a:pt x="1721224" y="2011680"/>
                </a:cubicBezTo>
                <a:cubicBezTo>
                  <a:pt x="1825214" y="2051125"/>
                  <a:pt x="1963271" y="2060089"/>
                  <a:pt x="2043953" y="2065468"/>
                </a:cubicBezTo>
                <a:cubicBezTo>
                  <a:pt x="2124635" y="2070847"/>
                  <a:pt x="2205318" y="2043953"/>
                  <a:pt x="2205318" y="20439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06040" y="5758824"/>
            <a:ext cx="6311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 ( </a:t>
            </a:r>
            <a:r>
              <a:rPr lang="en-US" sz="2400" smtClean="0">
                <a:solidFill>
                  <a:schemeClr val="accent2"/>
                </a:solidFill>
              </a:rPr>
              <a:t>M</a:t>
            </a:r>
            <a:r>
              <a:rPr lang="en-US" sz="2400" smtClean="0"/>
              <a:t> | </a:t>
            </a:r>
            <a:r>
              <a:rPr lang="en-US" sz="2400" dirty="0" smtClean="0">
                <a:solidFill>
                  <a:schemeClr val="accent6"/>
                </a:solidFill>
              </a:rPr>
              <a:t>data </a:t>
            </a:r>
            <a:r>
              <a:rPr lang="en-US" sz="2400" dirty="0" smtClean="0"/>
              <a:t>; </a:t>
            </a:r>
            <a:r>
              <a:rPr lang="en-US" sz="2400" smtClean="0">
                <a:solidFill>
                  <a:srgbClr val="7030A0"/>
                </a:solidFill>
              </a:rPr>
              <a:t>I </a:t>
            </a:r>
            <a:r>
              <a:rPr lang="en-US" sz="2400" smtClean="0"/>
              <a:t>)    ∝    </a:t>
            </a:r>
            <a:r>
              <a:rPr lang="en-US" sz="2400" dirty="0" smtClean="0"/>
              <a:t>p(</a:t>
            </a:r>
            <a:r>
              <a:rPr lang="en-US" sz="2400" dirty="0" smtClean="0">
                <a:solidFill>
                  <a:schemeClr val="accent6"/>
                </a:solidFill>
              </a:rPr>
              <a:t>data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;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  x  p(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6573" y="5389492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is where methods differ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26198" y="6482775"/>
            <a:ext cx="347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model comes with its own</a:t>
            </a:r>
            <a:endParaRPr lang="en-US"/>
          </a:p>
        </p:txBody>
      </p:sp>
      <p:cxnSp>
        <p:nvCxnSpPr>
          <p:cNvPr id="43" name="Straight Arrow Connector 42"/>
          <p:cNvCxnSpPr>
            <a:endCxn id="36" idx="3"/>
          </p:cNvCxnSpPr>
          <p:nvPr/>
        </p:nvCxnSpPr>
        <p:spPr>
          <a:xfrm flipH="1">
            <a:off x="9017255" y="5758824"/>
            <a:ext cx="557051" cy="230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0"/>
          </p:cNvCxnSpPr>
          <p:nvPr/>
        </p:nvCxnSpPr>
        <p:spPr>
          <a:xfrm flipV="1">
            <a:off x="5762847" y="6236216"/>
            <a:ext cx="541134" cy="246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68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5220"/>
            <a:ext cx="4320415" cy="2850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3892" y="3557241"/>
            <a:ext cx="488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solved with linear algebra if the data points are more than the dimensions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92" y="4356456"/>
            <a:ext cx="4775200" cy="123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31" y="1273831"/>
            <a:ext cx="4469413" cy="17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2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8" y="2514319"/>
            <a:ext cx="5473390" cy="9824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538547" y="1650380"/>
            <a:ext cx="2455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/>
              <a:t>ridge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76" y="3898996"/>
            <a:ext cx="3704072" cy="14589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635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1: machine </a:t>
            </a:r>
            <a:r>
              <a:rPr lang="en-US" smtClean="0"/>
              <a:t>learning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480014"/>
            <a:ext cx="8394700" cy="1409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29" y="3491702"/>
            <a:ext cx="5251527" cy="187623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7639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with shrinkage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penalty on the size of </a:t>
            </a:r>
            <a:r>
              <a:rPr lang="el-GR" dirty="0" smtClean="0"/>
              <a:t>β </a:t>
            </a:r>
            <a:r>
              <a:rPr lang="en-US" dirty="0" smtClean="0"/>
              <a:t>expresses a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78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32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24880" y="1939593"/>
            <a:ext cx="6142466" cy="3463523"/>
            <a:chOff x="2575929" y="1616925"/>
            <a:chExt cx="7582832" cy="3463523"/>
          </a:xfrm>
        </p:grpSpPr>
        <p:sp>
          <p:nvSpPr>
            <p:cNvPr id="7" name="TextBox 6"/>
            <p:cNvSpPr txBox="1"/>
            <p:nvPr/>
          </p:nvSpPr>
          <p:spPr>
            <a:xfrm>
              <a:off x="5153720" y="1616925"/>
              <a:ext cx="215032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gender = male?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868" y="2672575"/>
              <a:ext cx="161692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age &gt; 50?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5929" y="3724508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weight = 80</a:t>
              </a:r>
              <a:endParaRPr lang="en-US" sz="1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0283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</a:t>
              </a:r>
              <a:r>
                <a:rPr lang="en-US" sz="1400" smtClean="0"/>
                <a:t>= 50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38184" y="3684263"/>
              <a:ext cx="16057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1758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70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86800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40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83551" y="2570028"/>
              <a:ext cx="1616928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38276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60</a:t>
              </a:r>
              <a:endParaRPr lang="en-US" sz="1400" dirty="0"/>
            </a:p>
          </p:txBody>
        </p:sp>
        <p:cxnSp>
          <p:nvCxnSpPr>
            <p:cNvPr id="18" name="Straight Arrow Connector 17"/>
            <p:cNvCxnSpPr>
              <a:stCxn id="7" idx="2"/>
              <a:endCxn id="8" idx="0"/>
            </p:cNvCxnSpPr>
            <p:nvPr/>
          </p:nvCxnSpPr>
          <p:spPr>
            <a:xfrm flipH="1">
              <a:off x="4633332" y="1986257"/>
              <a:ext cx="1595553" cy="686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9" idx="0"/>
            </p:cNvCxnSpPr>
            <p:nvPr/>
          </p:nvCxnSpPr>
          <p:spPr>
            <a:xfrm flipH="1">
              <a:off x="3311910" y="3041907"/>
              <a:ext cx="1321422" cy="6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7" idx="2"/>
              <a:endCxn id="15" idx="0"/>
            </p:cNvCxnSpPr>
            <p:nvPr/>
          </p:nvCxnSpPr>
          <p:spPr>
            <a:xfrm>
              <a:off x="6228885" y="1986257"/>
              <a:ext cx="2363130" cy="583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2"/>
              <a:endCxn id="12" idx="0"/>
            </p:cNvCxnSpPr>
            <p:nvPr/>
          </p:nvCxnSpPr>
          <p:spPr>
            <a:xfrm>
              <a:off x="4633332" y="3041907"/>
              <a:ext cx="607741" cy="64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2"/>
              <a:endCxn id="10" idx="0"/>
            </p:cNvCxnSpPr>
            <p:nvPr/>
          </p:nvCxnSpPr>
          <p:spPr>
            <a:xfrm>
              <a:off x="5241073" y="4053595"/>
              <a:ext cx="825191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2"/>
              <a:endCxn id="13" idx="0"/>
            </p:cNvCxnSpPr>
            <p:nvPr/>
          </p:nvCxnSpPr>
          <p:spPr>
            <a:xfrm flipH="1">
              <a:off x="4417739" y="4053595"/>
              <a:ext cx="823334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" idx="2"/>
              <a:endCxn id="16" idx="0"/>
            </p:cNvCxnSpPr>
            <p:nvPr/>
          </p:nvCxnSpPr>
          <p:spPr>
            <a:xfrm flipH="1">
              <a:off x="7774256" y="2939360"/>
              <a:ext cx="817759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5" idx="2"/>
              <a:endCxn id="14" idx="0"/>
            </p:cNvCxnSpPr>
            <p:nvPr/>
          </p:nvCxnSpPr>
          <p:spPr>
            <a:xfrm>
              <a:off x="8592015" y="2939360"/>
              <a:ext cx="830766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010505" y="1153886"/>
            <a:ext cx="559977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predict the value of the leaf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tree to minimize error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(e.g., square error)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subject to restrictions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153886"/>
            <a:ext cx="559977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many decision trees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subset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subset of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combine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4880" y="1939593"/>
            <a:ext cx="6142466" cy="3463523"/>
            <a:chOff x="2575929" y="1616925"/>
            <a:chExt cx="7582832" cy="3463523"/>
          </a:xfrm>
        </p:grpSpPr>
        <p:sp>
          <p:nvSpPr>
            <p:cNvPr id="6" name="TextBox 5"/>
            <p:cNvSpPr txBox="1"/>
            <p:nvPr/>
          </p:nvSpPr>
          <p:spPr>
            <a:xfrm>
              <a:off x="5153720" y="1616925"/>
              <a:ext cx="215032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gender = male?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4868" y="2672575"/>
              <a:ext cx="161692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age &gt; 50?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75929" y="3724508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weight = 80</a:t>
              </a:r>
              <a:endParaRPr 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0283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</a:t>
              </a:r>
              <a:r>
                <a:rPr lang="en-US" sz="1400" smtClean="0"/>
                <a:t>= 50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38184" y="3684263"/>
              <a:ext cx="16057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1758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70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86800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40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83551" y="2570028"/>
              <a:ext cx="1616928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38276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60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>
              <a:stCxn id="10" idx="2"/>
              <a:endCxn id="11" idx="0"/>
            </p:cNvCxnSpPr>
            <p:nvPr/>
          </p:nvCxnSpPr>
          <p:spPr>
            <a:xfrm flipH="1">
              <a:off x="4633332" y="1986257"/>
              <a:ext cx="1595553" cy="686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2"/>
              <a:endCxn id="12" idx="0"/>
            </p:cNvCxnSpPr>
            <p:nvPr/>
          </p:nvCxnSpPr>
          <p:spPr>
            <a:xfrm flipH="1">
              <a:off x="3311910" y="3041907"/>
              <a:ext cx="1321422" cy="6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8" idx="0"/>
            </p:cNvCxnSpPr>
            <p:nvPr/>
          </p:nvCxnSpPr>
          <p:spPr>
            <a:xfrm>
              <a:off x="6228885" y="1986257"/>
              <a:ext cx="2363130" cy="583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2"/>
              <a:endCxn id="15" idx="0"/>
            </p:cNvCxnSpPr>
            <p:nvPr/>
          </p:nvCxnSpPr>
          <p:spPr>
            <a:xfrm>
              <a:off x="4633332" y="3041907"/>
              <a:ext cx="607741" cy="64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5" idx="2"/>
              <a:endCxn id="13" idx="0"/>
            </p:cNvCxnSpPr>
            <p:nvPr/>
          </p:nvCxnSpPr>
          <p:spPr>
            <a:xfrm>
              <a:off x="5241073" y="4053595"/>
              <a:ext cx="825191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2"/>
              <a:endCxn id="16" idx="0"/>
            </p:cNvCxnSpPr>
            <p:nvPr/>
          </p:nvCxnSpPr>
          <p:spPr>
            <a:xfrm flipH="1">
              <a:off x="4417739" y="4053595"/>
              <a:ext cx="823334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2"/>
              <a:endCxn id="19" idx="0"/>
            </p:cNvCxnSpPr>
            <p:nvPr/>
          </p:nvCxnSpPr>
          <p:spPr>
            <a:xfrm flipH="1">
              <a:off x="7774256" y="2939360"/>
              <a:ext cx="817759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2"/>
              <a:endCxn id="17" idx="0"/>
            </p:cNvCxnSpPr>
            <p:nvPr/>
          </p:nvCxnSpPr>
          <p:spPr>
            <a:xfrm>
              <a:off x="8592015" y="2939360"/>
              <a:ext cx="830766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676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7"/>
            <a:ext cx="10515600" cy="1567012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idea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a linear model on a non-linear transformation of the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530803"/>
            <a:ext cx="60706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8" y="2822034"/>
            <a:ext cx="24892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51" y="3363409"/>
            <a:ext cx="2235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27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tasks: regression, classification, clustering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61009" y="1916466"/>
            <a:ext cx="5823106" cy="1397000"/>
            <a:chOff x="2469994" y="2752802"/>
            <a:chExt cx="5823106" cy="1397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2752802"/>
              <a:ext cx="3492500" cy="1397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69994" y="3145088"/>
              <a:ext cx="2419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/>
                <a:t>p(X | C = j) = 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5643" y="1071956"/>
            <a:ext cx="514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 each class, features are distributed independently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052" y="3408834"/>
            <a:ext cx="4809893" cy="29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6" y="1384499"/>
            <a:ext cx="4720373" cy="47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</a:t>
            </a:r>
            <a:r>
              <a:rPr lang="en-US" dirty="0" smtClean="0">
                <a:solidFill>
                  <a:schemeClr val="accent1"/>
                </a:solidFill>
              </a:rPr>
              <a:t>Y 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categorically-valued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classification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8625" y="6268580"/>
            <a:ext cx="472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what is </a:t>
            </a:r>
            <a:r>
              <a:rPr lang="en-US" sz="2000" dirty="0" smtClean="0">
                <a:solidFill>
                  <a:schemeClr val="accent2"/>
                </a:solidFill>
              </a:rPr>
              <a:t>X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1"/>
                </a:solidFill>
              </a:rPr>
              <a:t>Y</a:t>
            </a:r>
            <a:r>
              <a:rPr lang="en-US" sz="2000" dirty="0" smtClean="0"/>
              <a:t> for digit recognition?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6414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1" y="3201763"/>
            <a:ext cx="3505200" cy="1117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63" y="2046063"/>
            <a:ext cx="4508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30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&amp; 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4458" y="1153886"/>
            <a:ext cx="578934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very similar to regression methods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leafs assign probabilities to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6" y="2035452"/>
            <a:ext cx="4544732" cy="34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5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" y="424540"/>
            <a:ext cx="4963885" cy="5747249"/>
          </a:xfrm>
          <a:ln w="381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0" y="424540"/>
            <a:ext cx="7085423" cy="57426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407194"/>
            <a:ext cx="6510112" cy="5760013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42" y="407194"/>
            <a:ext cx="5743157" cy="577198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7"/>
            <a:ext cx="10515600" cy="1567012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idea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a linear model on a non-linear transformation of the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530803"/>
            <a:ext cx="60706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8" y="2822034"/>
            <a:ext cx="24892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51" y="3363409"/>
            <a:ext cx="2235200" cy="45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3551" y="5452946"/>
            <a:ext cx="357024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evidence for one class</a:t>
            </a:r>
            <a:endParaRPr lang="en-US" sz="2400" dirty="0"/>
          </a:p>
        </p:txBody>
      </p:sp>
      <p:cxnSp>
        <p:nvCxnSpPr>
          <p:cNvPr id="10" name="Curved Connector 9"/>
          <p:cNvCxnSpPr>
            <a:stCxn id="6" idx="1"/>
            <a:endCxn id="5" idx="2"/>
          </p:cNvCxnSpPr>
          <p:nvPr/>
        </p:nvCxnSpPr>
        <p:spPr>
          <a:xfrm rot="10800000">
            <a:off x="6096001" y="5102303"/>
            <a:ext cx="1687551" cy="58147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support-vector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1005"/>
            <a:ext cx="4683890" cy="4052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5269" y="3055434"/>
            <a:ext cx="3668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separate the classes </a:t>
            </a:r>
          </a:p>
          <a:p>
            <a:pPr algn="ctr"/>
            <a:r>
              <a:rPr lang="en-US" sz="2400" dirty="0" smtClean="0"/>
              <a:t>with hyperplanes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584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tasks: regression, classification, clustering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2944778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methods we saw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and classification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cases of ‘supervised’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build model that provides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p(</a:t>
            </a:r>
            <a:r>
              <a:rPr lang="en-US" dirty="0">
                <a:solidFill>
                  <a:schemeClr val="accent1"/>
                </a:solidFill>
              </a:rPr>
              <a:t>Y = y</a:t>
            </a:r>
            <a:r>
              <a:rPr lang="en-US" dirty="0"/>
              <a:t> | </a:t>
            </a:r>
            <a:r>
              <a:rPr lang="en-US" dirty="0">
                <a:solidFill>
                  <a:schemeClr val="accent2"/>
                </a:solidFill>
              </a:rPr>
              <a:t>X = x</a:t>
            </a:r>
            <a:r>
              <a:rPr lang="en-US" dirty="0"/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76854" y="4218406"/>
            <a:ext cx="20116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data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2719" y="4218406"/>
            <a:ext cx="19991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other data features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4830184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</a:rPr>
              <a:t>build model that provides</a:t>
            </a: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p(</a:t>
            </a:r>
            <a:r>
              <a:rPr lang="en-US" sz="2800" dirty="0" smtClean="0">
                <a:solidFill>
                  <a:srgbClr val="ED7D31"/>
                </a:solidFill>
              </a:rPr>
              <a:t>X </a:t>
            </a:r>
            <a:r>
              <a:rPr lang="en-US" sz="2800" dirty="0">
                <a:solidFill>
                  <a:srgbClr val="ED7D31"/>
                </a:solidFill>
              </a:rPr>
              <a:t>= </a:t>
            </a:r>
            <a:r>
              <a:rPr lang="en-US" sz="2800" dirty="0" smtClean="0">
                <a:solidFill>
                  <a:srgbClr val="ED7D31"/>
                </a:solidFill>
              </a:rPr>
              <a:t>x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4472C4"/>
                </a:solidFill>
              </a:rPr>
              <a:t>Y </a:t>
            </a:r>
            <a:r>
              <a:rPr lang="en-US" sz="2800" dirty="0">
                <a:solidFill>
                  <a:srgbClr val="4472C4"/>
                </a:solidFill>
              </a:rPr>
              <a:t>= y</a:t>
            </a:r>
            <a:r>
              <a:rPr lang="en-US" sz="2800" dirty="0" smtClean="0">
                <a:solidFill>
                  <a:prstClr val="black"/>
                </a:solidFill>
              </a:rPr>
              <a:t>; </a:t>
            </a:r>
            <a:r>
              <a:rPr lang="en-US" sz="2800" dirty="0">
                <a:solidFill>
                  <a:srgbClr val="7030A0"/>
                </a:solidFill>
              </a:rPr>
              <a:t>Model M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endParaRPr lang="en-US" sz="28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‘unsupervised’ learning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7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grayscl/>
          </a:blip>
          <a:srcRect t="5407"/>
          <a:stretch/>
        </p:blipFill>
        <p:spPr>
          <a:xfrm>
            <a:off x="647078" y="1372056"/>
            <a:ext cx="5969000" cy="4745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7468" y="1153886"/>
            <a:ext cx="4716332" cy="5181600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build model that provides</a:t>
            </a:r>
          </a:p>
          <a:p>
            <a:pPr marL="0" lvl="0" indent="0"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p(</a:t>
            </a:r>
            <a:r>
              <a:rPr lang="en-US" dirty="0">
                <a:solidFill>
                  <a:srgbClr val="ED7D31"/>
                </a:solidFill>
              </a:rPr>
              <a:t>X = x</a:t>
            </a:r>
            <a:r>
              <a:rPr lang="en-US" dirty="0"/>
              <a:t>, </a:t>
            </a:r>
            <a:r>
              <a:rPr lang="en-US" dirty="0">
                <a:solidFill>
                  <a:srgbClr val="4472C4"/>
                </a:solidFill>
              </a:rPr>
              <a:t>Y = y</a:t>
            </a:r>
            <a:r>
              <a:rPr lang="en-US" dirty="0">
                <a:solidFill>
                  <a:prstClr val="black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find structure in the 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57423" y="6146324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ED7D31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080" y="3382717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4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077" y="1153886"/>
            <a:ext cx="5482995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clustering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assign points to clusters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so that total distance from cluster center is minimized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k-means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assign points to cluster of nearest center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compute centers from assigned points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repeat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grayscl/>
          </a:blip>
          <a:srcRect t="5407"/>
          <a:stretch/>
        </p:blipFill>
        <p:spPr>
          <a:xfrm>
            <a:off x="647078" y="1372056"/>
            <a:ext cx="5969000" cy="47452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7423" y="6146324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ED7D31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080" y="3382717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640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2" y="1154113"/>
            <a:ext cx="5181600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11590" y="3144748"/>
            <a:ext cx="5129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the data on orthogonal system</a:t>
            </a:r>
          </a:p>
          <a:p>
            <a:pPr algn="ctr"/>
            <a:r>
              <a:rPr lang="en-US" sz="2400" dirty="0" smtClean="0"/>
              <a:t>so that successive dimensions maximize remaining variance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3995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tasks: regression, classification, clustering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 another name for ‘neural networks’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many layers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generalized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rebranded due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efficiency and good results on difficult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(translation, sentence completion)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9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6181"/>
            <a:ext cx="10515600" cy="1017362"/>
          </a:xfrm>
        </p:spPr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19" y="1154113"/>
            <a:ext cx="2815878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90" y="1154113"/>
            <a:ext cx="5880410" cy="32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687" y="4663573"/>
            <a:ext cx="2341081" cy="15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88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387" y="2953013"/>
            <a:ext cx="2418111" cy="16150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5" y="1594911"/>
            <a:ext cx="54235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2: platforms and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5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algn="l"/>
            <a:r>
              <a:rPr lang="en-US" dirty="0" smtClean="0"/>
              <a:t>deep-learning </a:t>
            </a:r>
            <a:r>
              <a:rPr lang="en-US" dirty="0" smtClean="0"/>
              <a:t>libraries</a:t>
            </a:r>
          </a:p>
          <a:p>
            <a:pPr algn="l"/>
            <a:r>
              <a:rPr lang="en-US" dirty="0" smtClean="0"/>
              <a:t>ML on the cloud</a:t>
            </a:r>
          </a:p>
          <a:p>
            <a:pPr lvl="1" algn="l"/>
            <a:r>
              <a:rPr lang="en-US" dirty="0" smtClean="0"/>
              <a:t>amazon, azure, </a:t>
            </a:r>
            <a:r>
              <a:rPr lang="en-US" dirty="0" smtClean="0"/>
              <a:t>google</a:t>
            </a:r>
          </a:p>
          <a:p>
            <a:pPr algn="l"/>
            <a:r>
              <a:rPr lang="en-US" dirty="0"/>
              <a:t>apache </a:t>
            </a:r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40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895" y="1153886"/>
            <a:ext cx="4819184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python ML library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top of </a:t>
            </a:r>
            <a:r>
              <a:rPr lang="en-US" dirty="0" err="1" smtClean="0"/>
              <a:t>scipy</a:t>
            </a:r>
            <a:r>
              <a:rPr lang="en-US" dirty="0" smtClean="0"/>
              <a:t>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general ML algorithms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standardized pipeline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ideal for fast prototyping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moderate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08" y="143728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5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1153886"/>
            <a:ext cx="5519854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deep learning library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uses computation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41" y="1605202"/>
            <a:ext cx="4788829" cy="39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5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317" y="1153886"/>
            <a:ext cx="6168482" cy="518160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 err="1" smtClean="0"/>
              <a:t>torch.ch</a:t>
            </a:r>
            <a:endParaRPr lang="en-US" sz="1800" b="1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open source machine learning library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scientific framework, programming language (</a:t>
            </a:r>
            <a:r>
              <a:rPr lang="en-US" sz="1800" dirty="0" err="1" smtClean="0"/>
              <a:t>Lua</a:t>
            </a:r>
            <a:r>
              <a:rPr lang="en-US" sz="18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used by Facebook Research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theano</a:t>
            </a:r>
            <a:endParaRPr lang="en-US" sz="1800" b="1" u="sng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http://deeplearning.net/software/theano</a:t>
            </a:r>
            <a:r>
              <a:rPr lang="en-US" sz="1800" dirty="0" smtClean="0"/>
              <a:t>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deep learning with efficient numerical operations</a:t>
            </a: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microsoft</a:t>
            </a:r>
            <a:r>
              <a:rPr lang="en-US" sz="1800" b="1" u="sng" dirty="0" smtClean="0"/>
              <a:t> cognitive toolkit (</a:t>
            </a:r>
            <a:r>
              <a:rPr lang="en-US" sz="1800" b="1" u="sng" dirty="0" err="1" smtClean="0"/>
              <a:t>cntk</a:t>
            </a:r>
            <a:r>
              <a:rPr lang="en-US" sz="1800" b="1" u="sng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https://cntk.ai</a:t>
            </a:r>
            <a:r>
              <a:rPr lang="en-US" sz="1800" dirty="0" smtClean="0"/>
              <a:t>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/>
              <a:t>tensorflow</a:t>
            </a:r>
            <a:r>
              <a:rPr lang="en-US" sz="1800" dirty="0" smtClean="0"/>
              <a:t> alternative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keras</a:t>
            </a:r>
            <a:endParaRPr lang="en-US" sz="1800" b="1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simpler </a:t>
            </a:r>
            <a:r>
              <a:rPr lang="en-US" sz="1800" dirty="0" err="1" smtClean="0"/>
              <a:t>tensorflow</a:t>
            </a:r>
            <a:r>
              <a:rPr lang="en-US" sz="1800" dirty="0" smtClean="0"/>
              <a:t>, </a:t>
            </a:r>
            <a:r>
              <a:rPr lang="en-US" sz="1800" dirty="0" err="1" smtClean="0"/>
              <a:t>theano</a:t>
            </a:r>
            <a:r>
              <a:rPr lang="en-US" sz="1800" dirty="0" smtClean="0"/>
              <a:t>, </a:t>
            </a:r>
            <a:r>
              <a:rPr lang="en-US" sz="1800" dirty="0" err="1" smtClean="0"/>
              <a:t>cntk</a:t>
            </a:r>
            <a:r>
              <a:rPr lang="en-US" sz="1800" dirty="0" smtClean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86" y="2994560"/>
            <a:ext cx="2769220" cy="925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09" y="5336936"/>
            <a:ext cx="1942453" cy="9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88" y="1463811"/>
            <a:ext cx="1221086" cy="1221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749" y="4261431"/>
            <a:ext cx="2743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87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google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8" y="2076227"/>
            <a:ext cx="5152964" cy="31837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17322" y="1469730"/>
            <a:ext cx="64033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Cloud ML Engine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basically offers the ML pipeline</a:t>
            </a:r>
          </a:p>
          <a:p>
            <a:pPr algn="ctr"/>
            <a:r>
              <a:rPr lang="en-US" sz="2400" dirty="0" smtClean="0"/>
              <a:t>with Deep Learning models</a:t>
            </a:r>
          </a:p>
          <a:p>
            <a:pPr algn="ctr"/>
            <a:r>
              <a:rPr lang="en-US" sz="2400" dirty="0" smtClean="0"/>
              <a:t>as implemented in </a:t>
            </a:r>
            <a:r>
              <a:rPr lang="en-US" sz="2400" dirty="0" err="1" smtClean="0"/>
              <a:t>Tensorflow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other services </a:t>
            </a:r>
            <a:endParaRPr lang="en-US" sz="2400" dirty="0" smtClean="0"/>
          </a:p>
          <a:p>
            <a:pPr algn="ctr"/>
            <a:r>
              <a:rPr lang="en-US" sz="2400" dirty="0" smtClean="0"/>
              <a:t>trained </a:t>
            </a:r>
            <a:r>
              <a:rPr lang="en-US" sz="2400" dirty="0" smtClean="0"/>
              <a:t>models for other applications</a:t>
            </a:r>
          </a:p>
          <a:p>
            <a:pPr algn="ctr"/>
            <a:r>
              <a:rPr lang="en-US" sz="2400" dirty="0" smtClean="0"/>
              <a:t>speech, video or image tagging, translation</a:t>
            </a:r>
          </a:p>
          <a:p>
            <a:pPr algn="ctr"/>
            <a:r>
              <a:rPr lang="en-US" sz="2000" dirty="0">
                <a:hlinkClick r:id="rId4"/>
              </a:rPr>
              <a:t>https://cloud.google.com/products/machine-learning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algn="ctr"/>
            <a:r>
              <a:rPr lang="en-US" sz="2000" dirty="0" smtClean="0"/>
              <a:t>pricing: about 0.5$ per hour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38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</a:t>
            </a:r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4458" y="1153886"/>
            <a:ext cx="5789341" cy="51816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amazon </a:t>
            </a:r>
            <a:r>
              <a:rPr lang="en-US" u="sng" dirty="0" err="1" smtClean="0"/>
              <a:t>aws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classification and regression</a:t>
            </a:r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smtClean="0"/>
              <a:t>logistic and linear </a:t>
            </a:r>
            <a:r>
              <a:rPr lang="en-US" dirty="0" smtClean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err="1" smtClean="0"/>
              <a:t>microsoft</a:t>
            </a:r>
            <a:r>
              <a:rPr lang="en-US" u="sng" dirty="0" smtClean="0"/>
              <a:t> azure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cortana</a:t>
            </a:r>
            <a:r>
              <a:rPr lang="en-US" dirty="0"/>
              <a:t> </a:t>
            </a:r>
            <a:r>
              <a:rPr lang="en-US" dirty="0" smtClean="0"/>
              <a:t>intelligence’</a:t>
            </a:r>
          </a:p>
          <a:p>
            <a:pPr marL="0" indent="0">
              <a:buNone/>
            </a:pPr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58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9" y="3625858"/>
            <a:ext cx="3685892" cy="207331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92" y="1964325"/>
            <a:ext cx="3668719" cy="13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45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038" y="1153886"/>
            <a:ext cx="5967761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machine learning algorithms</a:t>
            </a:r>
          </a:p>
          <a:p>
            <a:pPr marL="0" indent="0">
              <a:buNone/>
            </a:pPr>
            <a:r>
              <a:rPr lang="en-US" dirty="0" smtClean="0"/>
              <a:t>on top of Spark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iterative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3" y="2215381"/>
            <a:ext cx="4717185" cy="30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0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‘learning’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what</a:t>
            </a:r>
            <a:r>
              <a:rPr lang="en-US" dirty="0" smtClean="0"/>
              <a:t> do we </a:t>
            </a:r>
            <a:r>
              <a:rPr lang="en-US" i="1" dirty="0" smtClean="0"/>
              <a:t>learn</a:t>
            </a:r>
            <a:r>
              <a:rPr lang="en-US" dirty="0" smtClean="0"/>
              <a:t>?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description of the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‘model’ that tells us how the data are </a:t>
            </a:r>
            <a:r>
              <a:rPr lang="en-US" dirty="0" smtClean="0"/>
              <a:t>distributed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why</a:t>
            </a:r>
            <a:r>
              <a:rPr lang="en-US" dirty="0" smtClean="0"/>
              <a:t>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to make </a:t>
            </a:r>
            <a:r>
              <a:rPr lang="en-US" i="1" dirty="0" smtClean="0"/>
              <a:t>predictions</a:t>
            </a:r>
            <a:r>
              <a:rPr lang="en-US" dirty="0" smtClean="0"/>
              <a:t> and </a:t>
            </a:r>
            <a:r>
              <a:rPr lang="en-US" i="1" dirty="0" smtClean="0"/>
              <a:t>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3: hands-on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69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 smtClean="0"/>
          </a:p>
          <a:p>
            <a:pPr algn="l"/>
            <a:r>
              <a:rPr lang="en-US" dirty="0" err="1" smtClean="0"/>
              <a:t>tensorflow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9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96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1341"/>
            <a:ext cx="10515600" cy="1521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end</a:t>
            </a:r>
            <a:r>
              <a:rPr lang="is-IS" dirty="0" smtClean="0"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65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92" y="1623468"/>
            <a:ext cx="4244806" cy="3537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10" y="1618172"/>
            <a:ext cx="4240230" cy="3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79252" y="4154114"/>
            <a:ext cx="97576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5345" y="1849766"/>
            <a:ext cx="174171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learning</a:t>
            </a:r>
            <a:endParaRPr lang="en-US" sz="2800" dirty="0"/>
          </a:p>
        </p:txBody>
      </p:sp>
      <p:sp>
        <p:nvSpPr>
          <p:cNvPr id="16" name="Down Arrow 15"/>
          <p:cNvSpPr/>
          <p:nvPr/>
        </p:nvSpPr>
        <p:spPr>
          <a:xfrm rot="5400000">
            <a:off x="9441897" y="3013219"/>
            <a:ext cx="185057" cy="1560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78717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the patient’s temperature has just exceeded 40C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we supply a drug and observe their  temperature change after 2 hours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09" y="5338177"/>
            <a:ext cx="759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ok, we ‘learned’ - then what?</a:t>
            </a:r>
            <a:endParaRPr lang="en-US" sz="240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predict </a:t>
            </a:r>
            <a:r>
              <a:rPr lang="en-US" sz="2400" dirty="0" smtClean="0"/>
              <a:t>what happens to temperature if we supply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0.20mg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decide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minimum</a:t>
            </a:r>
            <a:r>
              <a:rPr lang="en-US" sz="2400" dirty="0" smtClean="0"/>
              <a:t> dose to achieve </a:t>
            </a:r>
            <a:r>
              <a:rPr lang="en-US" sz="2400" dirty="0" smtClean="0">
                <a:solidFill>
                  <a:srgbClr val="7030A0"/>
                </a:solidFill>
              </a:rPr>
              <a:t>at least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2.5C temp drop</a:t>
            </a:r>
            <a:r>
              <a:rPr lang="en-US" sz="2400" dirty="0" smtClean="0"/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7037" y="5705490"/>
            <a:ext cx="313047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can do with the model</a:t>
            </a:r>
          </a:p>
          <a:p>
            <a:pPr algn="ctr"/>
            <a:r>
              <a:rPr lang="en-US" sz="2400" dirty="0" smtClean="0"/>
              <a:t>without the data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10401956" y="3576357"/>
            <a:ext cx="120831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smtClean="0"/>
              <a:t>model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58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90" y="1153886"/>
            <a:ext cx="4720373" cy="4720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4477" y="2913907"/>
            <a:ext cx="3434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digit recognition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i="1" dirty="0" smtClean="0"/>
              <a:t>classification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065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556" y="1153886"/>
            <a:ext cx="4897244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density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3"/>
          <a:stretch/>
        </p:blipFill>
        <p:spPr>
          <a:xfrm>
            <a:off x="1358900" y="2107584"/>
            <a:ext cx="4737100" cy="3135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654" y="3423424"/>
            <a:ext cx="55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Y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48669" y="5549590"/>
            <a:ext cx="557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3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1480</Words>
  <Application>Microsoft Macintosh PowerPoint</Application>
  <PresentationFormat>Widescreen</PresentationFormat>
  <Paragraphs>495</Paragraphs>
  <Slides>65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Apple Chancery</vt:lpstr>
      <vt:lpstr>Calibri</vt:lpstr>
      <vt:lpstr>Calibri Light</vt:lpstr>
      <vt:lpstr>Arial</vt:lpstr>
      <vt:lpstr>Office Theme</vt:lpstr>
      <vt:lpstr>A Short Tour of  Machine Learning</vt:lpstr>
      <vt:lpstr>today</vt:lpstr>
      <vt:lpstr>part 1: machine learning algorithms</vt:lpstr>
      <vt:lpstr>PowerPoint Presentation</vt:lpstr>
      <vt:lpstr>what is machine learning?</vt:lpstr>
      <vt:lpstr>‘learning’</vt:lpstr>
      <vt:lpstr>example</vt:lpstr>
      <vt:lpstr>example</vt:lpstr>
      <vt:lpstr>example</vt:lpstr>
      <vt:lpstr>‘machine’ learning</vt:lpstr>
      <vt:lpstr>example: language</vt:lpstr>
      <vt:lpstr>ML pipeline</vt:lpstr>
      <vt:lpstr>outline</vt:lpstr>
      <vt:lpstr>probability</vt:lpstr>
      <vt:lpstr>probability</vt:lpstr>
      <vt:lpstr>probability</vt:lpstr>
      <vt:lpstr>ML pipeline</vt:lpstr>
      <vt:lpstr>probability :: prediction</vt:lpstr>
      <vt:lpstr>ML pipeline</vt:lpstr>
      <vt:lpstr>probability :: learning</vt:lpstr>
      <vt:lpstr>probability :: learning</vt:lpstr>
      <vt:lpstr>ML pipeline</vt:lpstr>
      <vt:lpstr>ML pipeline – the Bayesian way</vt:lpstr>
      <vt:lpstr>in what follows…</vt:lpstr>
      <vt:lpstr>outline</vt:lpstr>
      <vt:lpstr>regression</vt:lpstr>
      <vt:lpstr>some regression methods</vt:lpstr>
      <vt:lpstr>linear regression</vt:lpstr>
      <vt:lpstr>ridge regression</vt:lpstr>
      <vt:lpstr>lasso</vt:lpstr>
      <vt:lpstr>linear regression with shrinkage </vt:lpstr>
      <vt:lpstr>decision trees</vt:lpstr>
      <vt:lpstr>random forests</vt:lpstr>
      <vt:lpstr>neural networks</vt:lpstr>
      <vt:lpstr>outline</vt:lpstr>
      <vt:lpstr>naïve-bayes</vt:lpstr>
      <vt:lpstr>classification</vt:lpstr>
      <vt:lpstr>logistic regression</vt:lpstr>
      <vt:lpstr>decision trees &amp; random forests</vt:lpstr>
      <vt:lpstr>neural networks</vt:lpstr>
      <vt:lpstr>support-vector machines</vt:lpstr>
      <vt:lpstr>outline</vt:lpstr>
      <vt:lpstr>supervised and unsupervised learning</vt:lpstr>
      <vt:lpstr>unsupervised learning</vt:lpstr>
      <vt:lpstr>k-means clustering</vt:lpstr>
      <vt:lpstr>PCA</vt:lpstr>
      <vt:lpstr>outline</vt:lpstr>
      <vt:lpstr>deep learning</vt:lpstr>
      <vt:lpstr>recurrent neural networks</vt:lpstr>
      <vt:lpstr>convolutional neural networks</vt:lpstr>
      <vt:lpstr>convolutional neural networks</vt:lpstr>
      <vt:lpstr>part 2: platforms and software</vt:lpstr>
      <vt:lpstr>outline</vt:lpstr>
      <vt:lpstr>scikit-learn</vt:lpstr>
      <vt:lpstr>deep learning :: tensorflow</vt:lpstr>
      <vt:lpstr>deep learning :: other</vt:lpstr>
      <vt:lpstr>cloud :: google</vt:lpstr>
      <vt:lpstr>cloud :: other</vt:lpstr>
      <vt:lpstr>apache spark</vt:lpstr>
      <vt:lpstr>part 3: hands-on session</vt:lpstr>
      <vt:lpstr>outline</vt:lpstr>
      <vt:lpstr>scikit-learn</vt:lpstr>
      <vt:lpstr>tensorflow</vt:lpstr>
      <vt:lpstr>the end…</vt:lpstr>
      <vt:lpstr>ML pipeline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Tour of  Machine Learning</dc:title>
  <dc:creator>Michael Mathioudakis</dc:creator>
  <cp:lastModifiedBy>Michael Mathioudakis</cp:lastModifiedBy>
  <cp:revision>169</cp:revision>
  <cp:lastPrinted>2017-07-31T21:30:06Z</cp:lastPrinted>
  <dcterms:created xsi:type="dcterms:W3CDTF">2017-07-23T07:19:44Z</dcterms:created>
  <dcterms:modified xsi:type="dcterms:W3CDTF">2017-07-31T21:31:05Z</dcterms:modified>
</cp:coreProperties>
</file>